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77" r:id="rId3"/>
    <p:sldId id="278" r:id="rId4"/>
    <p:sldId id="285" r:id="rId5"/>
    <p:sldId id="283" r:id="rId6"/>
    <p:sldId id="282" r:id="rId7"/>
    <p:sldId id="288" r:id="rId8"/>
    <p:sldId id="276" r:id="rId9"/>
    <p:sldId id="281" r:id="rId10"/>
    <p:sldId id="284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94"/>
  </p:normalViewPr>
  <p:slideViewPr>
    <p:cSldViewPr snapToGrid="0">
      <p:cViewPr varScale="1">
        <p:scale>
          <a:sx n="121" d="100"/>
          <a:sy n="121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F36E-01E5-724F-AFB3-7601637CA580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639D9-F6A8-4F47-9FF1-8747988FA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50BA-B9F8-E1D9-18AF-7DD8ED68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B8143-CB36-67A2-6BB1-72B82793D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AC751-D082-917C-6007-2397353CF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E3B8B-B9DA-59A9-11CA-6FD9E8D26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0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7937-1824-FD68-74D4-1370C47A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93EF-3523-603A-E1F8-8C3AF74F2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E4A72-843A-CB18-20A3-2FAFDC5AA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749FD-E7ED-A4CB-0F33-385F7646D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93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C7A3-F383-90CB-0611-1F6395EF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6724A-6A75-C2D8-A87D-BE8E46BD0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06B24-CF36-500E-84AD-0036C4A85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FDC5C-BEE8-26DB-D5C4-0B5044306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6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0275-9D43-5EA9-7B04-73C2A140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D73C0-2F93-A069-5ADC-3DC246823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453F1-75F3-565F-257F-0564244ED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8202A-75F6-FAB1-34F2-7C9C66ECF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3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3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1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1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2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7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8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7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3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3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4B8AE4-9546-1533-019F-50A20EB4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3423" b="996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23FF5-41FF-990F-5D39-902F4B70D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6780" y="978409"/>
            <a:ext cx="4496529" cy="367826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/>
              <a:t>Signature Transforms for Stock Movement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BE2E8-E9E3-5E68-C58E-CF4430934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288" y="4729138"/>
            <a:ext cx="4488812" cy="1150453"/>
          </a:xfrm>
        </p:spPr>
        <p:txBody>
          <a:bodyPr anchor="b">
            <a:normAutofit/>
          </a:bodyPr>
          <a:lstStyle/>
          <a:p>
            <a:r>
              <a:rPr lang="en-US"/>
              <a:t>Group G, Capstone Team 167 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67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A504D-C56C-CE3C-F123-9AEF68D6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5102352" cy="16642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Logistic Regression w/ </a:t>
            </a:r>
            <a:r>
              <a:rPr lang="en-US" sz="3700" dirty="0" err="1"/>
              <a:t>KMeans</a:t>
            </a:r>
            <a:r>
              <a:rPr lang="en-US" sz="3700" dirty="0"/>
              <a:t> and Signature Kernels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D07DA6-205A-1630-D0DF-E08D1C4FD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en-US" dirty="0"/>
              <a:t>Group stocks dynamically using </a:t>
            </a:r>
            <a:r>
              <a:rPr lang="en-US" dirty="0" err="1"/>
              <a:t>KMeans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dirty="0"/>
              <a:t>Signature Kernels as measure of similarity in a high dimensional space (use this as our distance)</a:t>
            </a:r>
          </a:p>
          <a:p>
            <a:pPr marL="285750" indent="-285750">
              <a:buFont typeface="Arial" panose="020B0604020202020204" pitchFamily="34" charset="0"/>
              <a:buChar char="-"/>
            </a:pP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056" y="559870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space and feature&#10;&#10;AI-generated content may be incorrect.">
            <a:extLst>
              <a:ext uri="{FF2B5EF4-FFF2-40B4-BE49-F238E27FC236}">
                <a16:creationId xmlns:a16="http://schemas.microsoft.com/office/drawing/2014/main" id="{FE6E6636-AAD9-3030-A97C-286582D2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2"/>
          <a:stretch/>
        </p:blipFill>
        <p:spPr>
          <a:xfrm>
            <a:off x="517871" y="3185258"/>
            <a:ext cx="5112393" cy="2810059"/>
          </a:xfrm>
          <a:prstGeom prst="rect">
            <a:avLst/>
          </a:prstGeom>
        </p:spPr>
      </p:pic>
      <p:pic>
        <p:nvPicPr>
          <p:cNvPr id="11" name="Picture 10" descr="A diagram of a diagram of a number of dots&#10;&#10;AI-generated content may be incorrect.">
            <a:extLst>
              <a:ext uri="{FF2B5EF4-FFF2-40B4-BE49-F238E27FC236}">
                <a16:creationId xmlns:a16="http://schemas.microsoft.com/office/drawing/2014/main" id="{2C7FAC7B-9B43-8B20-7115-7B3A4656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06" y="3185258"/>
            <a:ext cx="4202778" cy="1716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68BF5-CCA7-172F-5267-3981789A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06" y="5485892"/>
            <a:ext cx="5346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110AB6-4D40-D5C2-61F8-7A1F11C86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24467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Logistic Regression w/ KMeans and Signature Kernels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97812-E062-2AFB-043E-73B8A3519EB5}"/>
              </a:ext>
            </a:extLst>
          </p:cNvPr>
          <p:cNvSpPr txBox="1"/>
          <p:nvPr/>
        </p:nvSpPr>
        <p:spPr>
          <a:xfrm>
            <a:off x="6662168" y="976161"/>
            <a:ext cx="4945183" cy="245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dirty="0"/>
              <a:t>- Using optimal number of groups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Large discrepancy in clustered data between train and test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/>
              <a:t>Scale Mismatch: train distances ~100s, test distances ~10s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r>
              <a:rPr lang="en-US" dirty="0"/>
              <a:t>test samples collapse into one group</a:t>
            </a:r>
          </a:p>
          <a:p>
            <a:pPr marL="742950" lvl="1" indent="-285750"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B2E804D9-E099-3893-5265-F61953013E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55" r="1" b="3608"/>
          <a:stretch/>
        </p:blipFill>
        <p:spPr>
          <a:xfrm>
            <a:off x="517870" y="3633939"/>
            <a:ext cx="8841569" cy="2715971"/>
          </a:xfrm>
          <a:prstGeom prst="rect">
            <a:avLst/>
          </a:prstGeom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4CFC7D71-1D4D-4C62-2DEE-09F67E96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09" y="3630706"/>
            <a:ext cx="2601533" cy="19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6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C5578-683F-B1DC-F7B6-97782362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01878-2131-EC57-95F4-5C2E2E0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281928" cy="1463040"/>
          </a:xfrm>
        </p:spPr>
        <p:txBody>
          <a:bodyPr>
            <a:normAutofit/>
          </a:bodyPr>
          <a:lstStyle/>
          <a:p>
            <a:r>
              <a:rPr lang="en-US" sz="4100" dirty="0"/>
              <a:t>Data Challenge: </a:t>
            </a:r>
            <a:br>
              <a:rPr lang="en-US" sz="4100" dirty="0"/>
            </a:br>
            <a:r>
              <a:rPr lang="en-US" sz="4100" dirty="0"/>
              <a:t>Randomization of Dates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07C312-DA1F-7AF9-5046-330A3C8E5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6281928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 dirty="0">
                <a:ea typeface="+mn-lt"/>
                <a:cs typeface="+mn-lt"/>
              </a:rPr>
              <a:t>Challenge:</a:t>
            </a:r>
            <a:endParaRPr lang="zh-CN" altLang="en-US" sz="1700" b="1" dirty="0">
              <a:ea typeface="+mn-lt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en-US" sz="1700" dirty="0">
                <a:ea typeface="+mn-lt"/>
                <a:cs typeface="+mn-lt"/>
              </a:rPr>
              <a:t>Dates randomized/anonymized (no continuity) </a:t>
            </a:r>
          </a:p>
          <a:p>
            <a:pPr marL="285750" indent="-285750">
              <a:buFontTx/>
              <a:buChar char="-"/>
            </a:pPr>
            <a:r>
              <a:rPr lang="en-US" sz="1700" dirty="0">
                <a:ea typeface="+mn-lt"/>
                <a:cs typeface="+mn-lt"/>
              </a:rPr>
              <a:t>20-day snapshots for each stock</a:t>
            </a:r>
          </a:p>
          <a:p>
            <a:r>
              <a:rPr lang="en-US" sz="1700" b="1" dirty="0">
                <a:ea typeface="+mn-lt"/>
                <a:cs typeface="+mn-lt"/>
              </a:rPr>
              <a:t>Impact:</a:t>
            </a:r>
          </a:p>
          <a:p>
            <a:r>
              <a:rPr lang="en-US" sz="1700" dirty="0">
                <a:ea typeface="+mn-lt"/>
                <a:cs typeface="+mn-lt"/>
              </a:rPr>
              <a:t>Computed Signatures may not truly represent evolving patterns over time, limiting the performance of models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63A54085-DABF-3A4B-1AFF-93341922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86" t="191" r="51086" b="46731"/>
          <a:stretch/>
        </p:blipFill>
        <p:spPr>
          <a:xfrm>
            <a:off x="7317668" y="2458384"/>
            <a:ext cx="4356461" cy="38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B93F5-B700-2B40-7DDE-0ACE2C3B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2E3A3-5527-33A9-A3BA-97184D3E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624" y="976160"/>
            <a:ext cx="5513832" cy="1463040"/>
          </a:xfrm>
        </p:spPr>
        <p:txBody>
          <a:bodyPr>
            <a:normAutofit/>
          </a:bodyPr>
          <a:lstStyle/>
          <a:p>
            <a:r>
              <a:rPr lang="en-US" sz="4400"/>
              <a:t>Data Challenge: Relative Volume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664D9-B7ED-3AE9-D957-4DAEEBA9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624" y="2578608"/>
            <a:ext cx="5513832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ea typeface="+mn-lt"/>
                <a:cs typeface="+mn-lt"/>
              </a:rPr>
              <a:t>Challenge:</a:t>
            </a:r>
            <a:endParaRPr lang="zh-CN" altLang="en-US" sz="1800" b="1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dirty="0">
                <a:ea typeface="+mn-lt"/>
                <a:cs typeface="+mn-lt"/>
              </a:rPr>
              <a:t>Ratio relative to average trading volume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dirty="0">
                <a:ea typeface="+mn-lt"/>
                <a:cs typeface="+mn-lt"/>
              </a:rPr>
              <a:t>Represents a "delta" or change metric 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ea typeface="+mn-lt"/>
                <a:cs typeface="+mn-lt"/>
              </a:rPr>
              <a:t>Impact: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More sensitive sensitive to short-term market events, introducing volatility and noise.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Signature methods may amplify this noise, mistaking random fluctuations for meaningful interactions. </a:t>
            </a:r>
          </a:p>
        </p:txBody>
      </p:sp>
      <p:pic>
        <p:nvPicPr>
          <p:cNvPr id="4" name="Picture 6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11695756-7F17-6982-96A5-6BE1EC9A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2" t="52969" r="50653" b="361"/>
          <a:stretch/>
        </p:blipFill>
        <p:spPr>
          <a:xfrm>
            <a:off x="517867" y="1480569"/>
            <a:ext cx="4959823" cy="3892961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62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 descr="A graph of a distribution of return returns&#10;&#10;AI-generated content may be incorrect.">
            <a:extLst>
              <a:ext uri="{FF2B5EF4-FFF2-40B4-BE49-F238E27FC236}">
                <a16:creationId xmlns:a16="http://schemas.microsoft.com/office/drawing/2014/main" id="{91DDAD4F-12E6-D946-8CE5-F536E9D0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7" r="4" b="4"/>
          <a:stretch/>
        </p:blipFill>
        <p:spPr>
          <a:xfrm>
            <a:off x="517869" y="2835479"/>
            <a:ext cx="5020054" cy="3510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E51E63-0D90-2069-FEDD-1731CE27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1"/>
            <a:ext cx="5020056" cy="1664788"/>
          </a:xfrm>
        </p:spPr>
        <p:txBody>
          <a:bodyPr>
            <a:normAutofit/>
          </a:bodyPr>
          <a:lstStyle/>
          <a:p>
            <a:r>
              <a:rPr lang="en-US" sz="4400"/>
              <a:t>Data Challenge:</a:t>
            </a:r>
            <a:br>
              <a:rPr lang="en-US" sz="4400"/>
            </a:br>
            <a:r>
              <a:rPr lang="en-US" sz="4400"/>
              <a:t>Residual Returns</a:t>
            </a:r>
            <a:endParaRPr lang="en-US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8E6FD-E04A-FB69-7126-08E0C8EF7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908" y="976161"/>
            <a:ext cx="5508221" cy="5369841"/>
          </a:xfrm>
        </p:spPr>
        <p:txBody>
          <a:bodyPr>
            <a:normAutofit/>
          </a:bodyPr>
          <a:lstStyle/>
          <a:p>
            <a:r>
              <a:rPr lang="en-US" b="1" dirty="0"/>
              <a:t>Challenge: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Portion of stock return that cannot be explained by a benchmark model (like systematic risk factors)</a:t>
            </a:r>
          </a:p>
          <a:p>
            <a:pPr marL="617220" lvl="1" indent="-342900">
              <a:buFontTx/>
              <a:buChar char="-"/>
            </a:pPr>
            <a:r>
              <a:rPr lang="en-US" dirty="0"/>
              <a:t>(Actual Return – Expected Return)</a:t>
            </a:r>
          </a:p>
          <a:p>
            <a:pPr marL="617220" lvl="1" indent="-342900">
              <a:buFontTx/>
              <a:buChar char="-"/>
            </a:pPr>
            <a:r>
              <a:rPr lang="en-US" dirty="0"/>
              <a:t>Represent everything left over (stock specific events, liquidity shocks, random fluctuations)</a:t>
            </a:r>
          </a:p>
          <a:p>
            <a:endParaRPr lang="en-US" dirty="0"/>
          </a:p>
          <a:p>
            <a:r>
              <a:rPr lang="en-US" b="1" dirty="0"/>
              <a:t>Impact:</a:t>
            </a:r>
          </a:p>
          <a:p>
            <a:r>
              <a:rPr lang="en-US" dirty="0"/>
              <a:t>Volatile and noisy, making it harder to learn stable patterns. Very sensitive to short term movements, hard to predict when combined with the 20 day windows.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1688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6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0714D-7092-C217-F70C-9763E854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774-CD80-ED08-ACA9-06E0BA09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5102352" cy="1664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Data Challenge: </a:t>
            </a:r>
            <a:br>
              <a:rPr lang="en-US" sz="3700"/>
            </a:br>
            <a:r>
              <a:rPr lang="en-US" sz="3700"/>
              <a:t>Sector / Industry Imbalance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C858C-A9BD-2E9E-5AC4-E90A7133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978408"/>
            <a:ext cx="5504688" cy="53675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dirty="0">
                <a:ea typeface="+mn-lt"/>
                <a:cs typeface="+mn-lt"/>
              </a:rPr>
              <a:t>Challenge:</a:t>
            </a:r>
            <a:endParaRPr lang="en-US" altLang="zh-CN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- </a:t>
            </a:r>
            <a:r>
              <a:rPr lang="en-US" dirty="0">
                <a:ea typeface="+mn-lt"/>
                <a:cs typeface="+mn-lt"/>
              </a:rPr>
              <a:t>Certain industries dominate</a:t>
            </a:r>
          </a:p>
          <a:p>
            <a:pPr marL="342900" indent="-342900">
              <a:buFontTx/>
              <a:buChar char="-"/>
            </a:pPr>
            <a:r>
              <a:rPr lang="en-US" dirty="0">
                <a:ea typeface="+mn-lt"/>
                <a:cs typeface="+mn-lt"/>
              </a:rPr>
              <a:t>Training v Testing: </a:t>
            </a:r>
          </a:p>
          <a:p>
            <a:pPr marL="617220" lvl="1" indent="-342900">
              <a:buFontTx/>
              <a:buChar char="-"/>
            </a:pPr>
            <a:r>
              <a:rPr lang="en-US" dirty="0">
                <a:ea typeface="+mn-lt"/>
                <a:cs typeface="+mn-lt"/>
              </a:rPr>
              <a:t>underrepresented sectors in training become prominent in testing</a:t>
            </a:r>
          </a:p>
          <a:p>
            <a:pPr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b="1" dirty="0">
              <a:ea typeface="+mn-lt"/>
              <a:cs typeface="+mn-lt"/>
            </a:endParaRP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Impact:</a:t>
            </a:r>
          </a:p>
          <a:p>
            <a:r>
              <a:rPr lang="en-US" dirty="0">
                <a:ea typeface="+mn-lt"/>
                <a:cs typeface="+mn-lt"/>
              </a:rPr>
              <a:t>Models struggle to learn reliable sector-specific patterns, causing large performance gaps when predicting unseen or underrepresented sectors.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056" y="559870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C6338231-29C1-CCF8-DBD0-F3370E11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00" t="53288" r="800" b="959"/>
          <a:stretch/>
        </p:blipFill>
        <p:spPr>
          <a:xfrm>
            <a:off x="794706" y="2834640"/>
            <a:ext cx="4558723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7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22516-5D27-5078-DE1E-8A2AFE5A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A3BCB26-8BA5-08DC-D2AD-57C384B6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66" r="2565" b="2"/>
          <a:stretch/>
        </p:blipFill>
        <p:spPr>
          <a:xfrm>
            <a:off x="517869" y="3263317"/>
            <a:ext cx="4032503" cy="3082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D2834-7A21-69D6-5C26-AD128919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4032503" cy="2018709"/>
          </a:xfrm>
        </p:spPr>
        <p:txBody>
          <a:bodyPr>
            <a:normAutofit/>
          </a:bodyPr>
          <a:lstStyle/>
          <a:p>
            <a:r>
              <a:rPr lang="en-US" sz="4000" dirty="0"/>
              <a:t>Data Challenge: </a:t>
            </a:r>
            <a:r>
              <a:rPr lang="en-US" sz="4000" dirty="0">
                <a:ea typeface="+mj-lt"/>
                <a:cs typeface="+mj-lt"/>
              </a:rPr>
              <a:t>Unidentified Labels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840C23-A20F-9D5D-231C-36DA1E5C4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066" y="976159"/>
            <a:ext cx="6616285" cy="53698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Challenge</a:t>
            </a:r>
            <a:r>
              <a:rPr lang="en-US" dirty="0">
                <a:ea typeface="+mn-lt"/>
                <a:cs typeface="+mn-lt"/>
              </a:rPr>
              <a:t>: </a:t>
            </a:r>
            <a:endParaRPr lang="zh-CN" altLang="en-US" b="1" dirty="0">
              <a:ea typeface="+mn-lt"/>
              <a:cs typeface="+mn-lt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ea typeface="+mn-lt"/>
                <a:cs typeface="+mn-lt"/>
              </a:rPr>
              <a:t>Industry classifications not explicitly identified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Impact:</a:t>
            </a:r>
          </a:p>
          <a:p>
            <a:r>
              <a:rPr lang="en-US" dirty="0">
                <a:ea typeface="+mn-lt"/>
                <a:cs typeface="+mn-lt"/>
              </a:rPr>
              <a:t>- Models cannot leverage industry-specific contextual insight</a:t>
            </a:r>
          </a:p>
          <a:p>
            <a:r>
              <a:rPr lang="en-US" dirty="0">
                <a:ea typeface="+mn-lt"/>
                <a:cs typeface="+mn-lt"/>
              </a:rPr>
              <a:t>- Significantly constrains the ability to interpret or contextualize results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067" y="611650"/>
            <a:ext cx="661628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89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4F652-12CF-E836-52BC-64E02073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Challenge:</a:t>
            </a:r>
            <a:br>
              <a:rPr lang="en-US" dirty="0"/>
            </a:br>
            <a:r>
              <a:rPr lang="en-US" dirty="0"/>
              <a:t>Training vs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1C66-BC66-B4DC-4E13-29A0F394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Challenge:</a:t>
            </a:r>
          </a:p>
          <a:p>
            <a:r>
              <a:rPr lang="en-US" dirty="0"/>
              <a:t>- Stock Composition Mismatch: ~300 unique stocks appear only in testing set </a:t>
            </a:r>
          </a:p>
          <a:p>
            <a:r>
              <a:rPr lang="en-US" dirty="0"/>
              <a:t>- Data Distribution Difference:</a:t>
            </a:r>
          </a:p>
          <a:p>
            <a:r>
              <a:rPr lang="en-US" dirty="0"/>
              <a:t>        - Train: (0,3,6,…); Test (1,2,4,5,…)</a:t>
            </a:r>
          </a:p>
          <a:p>
            <a:endParaRPr lang="en-US" dirty="0"/>
          </a:p>
          <a:p>
            <a:r>
              <a:rPr lang="en-US" b="1" dirty="0"/>
              <a:t>Impact:</a:t>
            </a:r>
          </a:p>
          <a:p>
            <a:pPr marL="342900" indent="-342900">
              <a:buFontTx/>
              <a:buChar char="-"/>
            </a:pPr>
            <a:r>
              <a:rPr lang="en-US" dirty="0"/>
              <a:t>Scale Mismatch: train distances ~100s, test distances ~10s</a:t>
            </a:r>
          </a:p>
          <a:p>
            <a:pPr marL="617220" lvl="1" indent="-342900">
              <a:buFontTx/>
              <a:buChar char="-"/>
            </a:pPr>
            <a:r>
              <a:rPr lang="en-US" dirty="0"/>
              <a:t>test samples collapse into one group</a:t>
            </a:r>
          </a:p>
          <a:p>
            <a:pPr marL="617220" lvl="1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Clusters due to date distribution and stock compositions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96A8D-FC32-2F7E-C63A-CC58F423F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CC8093F-5D8A-64BF-19EF-BDED95DA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2982349"/>
            <a:ext cx="5880978" cy="2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2A950-0ECF-54AA-D079-C7CDE8F81393}"/>
              </a:ext>
            </a:extLst>
          </p:cNvPr>
          <p:cNvSpPr txBox="1"/>
          <p:nvPr/>
        </p:nvSpPr>
        <p:spPr>
          <a:xfrm>
            <a:off x="517869" y="976160"/>
            <a:ext cx="11153214" cy="1113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ED351-3A86-8EB7-FC67-A6E4E77AD3C6}"/>
              </a:ext>
            </a:extLst>
          </p:cNvPr>
          <p:cNvSpPr txBox="1"/>
          <p:nvPr/>
        </p:nvSpPr>
        <p:spPr>
          <a:xfrm>
            <a:off x="1627094" y="6051176"/>
            <a:ext cx="3055876" cy="49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CAF95DF-1E6A-6763-B537-A4DEF00B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9" y="2007290"/>
            <a:ext cx="20320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C8B0D-DEFF-A2D8-78E4-C8EB087B91D0}"/>
              </a:ext>
            </a:extLst>
          </p:cNvPr>
          <p:cNvSpPr txBox="1"/>
          <p:nvPr/>
        </p:nvSpPr>
        <p:spPr>
          <a:xfrm>
            <a:off x="517869" y="2823882"/>
            <a:ext cx="238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return, volume </a:t>
            </a:r>
          </a:p>
        </p:txBody>
      </p:sp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CCC45D2-0746-156E-8BC7-00098C96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468" y="1986549"/>
            <a:ext cx="1715585" cy="647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B9397-990D-E9B4-6915-ADA2D04DEED4}"/>
              </a:ext>
            </a:extLst>
          </p:cNvPr>
          <p:cNvSpPr txBox="1"/>
          <p:nvPr/>
        </p:nvSpPr>
        <p:spPr>
          <a:xfrm>
            <a:off x="3823468" y="2823882"/>
            <a:ext cx="186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signature transformation</a:t>
            </a:r>
          </a:p>
        </p:txBody>
      </p:sp>
      <p:pic>
        <p:nvPicPr>
          <p:cNvPr id="14" name="Picture 13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C40A6BEF-637C-DEC2-B171-8F5EC67B4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89" y="1996829"/>
            <a:ext cx="2628900" cy="647700"/>
          </a:xfrm>
          <a:prstGeom prst="rect">
            <a:avLst/>
          </a:prstGeom>
        </p:spPr>
      </p:pic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BFD7DE4-B98B-A5B6-A536-ED6BDBB6E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61" y="2179325"/>
            <a:ext cx="1228413" cy="4121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357CE-7152-890B-F480-1B0348A71841}"/>
              </a:ext>
            </a:extLst>
          </p:cNvPr>
          <p:cNvSpPr txBox="1"/>
          <p:nvPr/>
        </p:nvSpPr>
        <p:spPr>
          <a:xfrm>
            <a:off x="6882674" y="300854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</a:t>
            </a:r>
          </a:p>
        </p:txBody>
      </p:sp>
      <p:pic>
        <p:nvPicPr>
          <p:cNvPr id="19" name="Picture 1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42E822F-3B45-C5EC-42D5-55B0904B8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77" y="4193334"/>
            <a:ext cx="4692866" cy="8254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573135-5D19-3A1E-3F75-7CECABA16778}"/>
              </a:ext>
            </a:extLst>
          </p:cNvPr>
          <p:cNvSpPr txBox="1"/>
          <p:nvPr/>
        </p:nvSpPr>
        <p:spPr>
          <a:xfrm>
            <a:off x="6882674" y="5177118"/>
            <a:ext cx="298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Loss</a:t>
            </a:r>
          </a:p>
        </p:txBody>
      </p:sp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7049CAC-1455-27DA-1FAC-2B0FD8A1B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217" y="4159797"/>
            <a:ext cx="2182373" cy="9956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7C46E3-3AD9-5C88-014C-E1B903780BF9}"/>
              </a:ext>
            </a:extLst>
          </p:cNvPr>
          <p:cNvSpPr txBox="1"/>
          <p:nvPr/>
        </p:nvSpPr>
        <p:spPr>
          <a:xfrm>
            <a:off x="1533869" y="5280144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median/classify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1B2BBBD-E40F-CD3C-A5BF-D6C13CF47F3A}"/>
              </a:ext>
            </a:extLst>
          </p:cNvPr>
          <p:cNvSpPr/>
          <p:nvPr/>
        </p:nvSpPr>
        <p:spPr>
          <a:xfrm>
            <a:off x="2577980" y="2179325"/>
            <a:ext cx="1245488" cy="30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726CBF2-E6EA-444E-D772-798D34EA3C52}"/>
              </a:ext>
            </a:extLst>
          </p:cNvPr>
          <p:cNvSpPr/>
          <p:nvPr/>
        </p:nvSpPr>
        <p:spPr>
          <a:xfrm>
            <a:off x="5562848" y="2167021"/>
            <a:ext cx="1245488" cy="307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A43BA68-769F-905E-74E6-8D80D28BD81B}"/>
              </a:ext>
            </a:extLst>
          </p:cNvPr>
          <p:cNvSpPr/>
          <p:nvPr/>
        </p:nvSpPr>
        <p:spPr>
          <a:xfrm>
            <a:off x="7788166" y="3470213"/>
            <a:ext cx="283779" cy="6122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D3CB4EC5-C6CB-84FE-7928-5C5662BF20D3}"/>
              </a:ext>
            </a:extLst>
          </p:cNvPr>
          <p:cNvSpPr/>
          <p:nvPr/>
        </p:nvSpPr>
        <p:spPr>
          <a:xfrm>
            <a:off x="4211897" y="4413185"/>
            <a:ext cx="1421772" cy="48886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0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5B1556-098C-4F1E-59EF-EA3F0C1A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5102352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dirty="0"/>
              <a:t>Logistic Regression (given groups)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4BF15-596A-B151-7CA8-A5A226D9B89F}"/>
              </a:ext>
            </a:extLst>
          </p:cNvPr>
          <p:cNvSpPr txBox="1"/>
          <p:nvPr/>
        </p:nvSpPr>
        <p:spPr>
          <a:xfrm>
            <a:off x="6163056" y="978408"/>
            <a:ext cx="5504688" cy="536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General Training performing very well but testing is poor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Hypothesis: Data Imbalance in sectors/industries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Created models for each group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Similarly distributed between training and testing </a:t>
            </a:r>
            <a:endParaRPr lang="en-US" b="1" dirty="0"/>
          </a:p>
          <a:p>
            <a:pPr marL="1200150" lvl="2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Prediction accuracy still around baseline</a:t>
            </a:r>
          </a:p>
          <a:p>
            <a:pPr lvl="3">
              <a:lnSpc>
                <a:spcPct val="11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Data problem, not modeling issue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dirty="0"/>
              <a:t>Create new, automated groups within sectors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056" y="559870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483020C-2D75-3E8D-2F15-65862E10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7" y="2875584"/>
            <a:ext cx="5981149" cy="2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8590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483</Words>
  <Application>Microsoft Macintosh PowerPoint</Application>
  <PresentationFormat>Widescreen</PresentationFormat>
  <Paragraphs>80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Bierstadt</vt:lpstr>
      <vt:lpstr>Neue Haas Grotesk Text Pro</vt:lpstr>
      <vt:lpstr>GestaltVTI</vt:lpstr>
      <vt:lpstr>Signature Transforms for Stock Movement Prediction</vt:lpstr>
      <vt:lpstr>Data Challenge:  Randomization of Dates</vt:lpstr>
      <vt:lpstr>Data Challenge: Relative Volume</vt:lpstr>
      <vt:lpstr>Data Challenge: Residual Returns</vt:lpstr>
      <vt:lpstr>Data Challenge:  Sector / Industry Imbalance</vt:lpstr>
      <vt:lpstr>Data Challenge: Unidentified Labels</vt:lpstr>
      <vt:lpstr>Data Challenge: Training vs Test</vt:lpstr>
      <vt:lpstr>PowerPoint Presentation</vt:lpstr>
      <vt:lpstr>Logistic Regression (given groups)</vt:lpstr>
      <vt:lpstr>Logistic Regression w/ KMeans and Signature Kernels</vt:lpstr>
      <vt:lpstr>Logistic Regression w/ KMeans and Signature Kernels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Liu</dc:creator>
  <cp:lastModifiedBy>George Liu</cp:lastModifiedBy>
  <cp:revision>7</cp:revision>
  <dcterms:created xsi:type="dcterms:W3CDTF">2025-03-03T21:33:09Z</dcterms:created>
  <dcterms:modified xsi:type="dcterms:W3CDTF">2025-03-11T15:53:36Z</dcterms:modified>
</cp:coreProperties>
</file>